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"/>
  </p:notesMasterIdLst>
  <p:sldIdLst>
    <p:sldId id="1187" r:id="rId3"/>
    <p:sldId id="1916" r:id="rId4"/>
    <p:sldId id="1965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1" autoAdjust="0"/>
    <p:restoredTop sz="71749" autoAdjust="0"/>
  </p:normalViewPr>
  <p:slideViewPr>
    <p:cSldViewPr snapToGrid="0">
      <p:cViewPr varScale="1">
        <p:scale>
          <a:sx n="82" d="100"/>
          <a:sy n="82" d="100"/>
        </p:scale>
        <p:origin x="1194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6F844-37C2-4A53-9864-24BC454FC73B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0349D-2D7C-48FD-BB6A-1A0AF6022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4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38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40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0349D-2D7C-48FD-BB6A-1A0AF6022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4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8"/>
            <a:ext cx="8252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71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1734" y="113212"/>
            <a:ext cx="1150196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608734" y="269875"/>
            <a:ext cx="1454151" cy="350838"/>
          </a:xfrm>
        </p:spPr>
        <p:txBody>
          <a:bodyPr/>
          <a:lstStyle>
            <a:lvl1pPr>
              <a:defRPr sz="2500">
                <a:latin typeface="+mn-lt"/>
              </a:defRPr>
            </a:lvl1pPr>
          </a:lstStyle>
          <a:p>
            <a:pPr>
              <a:defRPr/>
            </a:pPr>
            <a:fld id="{9725B407-EC2F-42C6-8855-5C00E847B1B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矩形 1"/>
          <p:cNvSpPr/>
          <p:nvPr userDrawn="1"/>
        </p:nvSpPr>
        <p:spPr bwMode="auto">
          <a:xfrm>
            <a:off x="0" y="5877272"/>
            <a:ext cx="12192000" cy="980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22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教学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8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8"/>
            <a:ext cx="8252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485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12191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 hasCustomPrompt="1"/>
          </p:nvPr>
        </p:nvSpPr>
        <p:spPr>
          <a:xfrm>
            <a:off x="876327" y="2618592"/>
            <a:ext cx="4294011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/>
          <p:nvPr userDrawn="1"/>
        </p:nvSpPr>
        <p:spPr>
          <a:xfrm>
            <a:off x="5841745" y="2045311"/>
            <a:ext cx="5623968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5436758" y="2226728"/>
            <a:ext cx="6095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952927" y="1928277"/>
            <a:ext cx="5856816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20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34434" y="1124745"/>
            <a:ext cx="11523133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998855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anose="05000000000000000000" pitchFamily="2" charset="2"/>
              <a:buChar char="q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anose="05020102010507070707" pitchFamily="18" charset="2"/>
              <a:buChar char="¡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59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113440" y="6649467"/>
            <a:ext cx="27432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5632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202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9"/>
            <a:ext cx="82521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29658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rgbClr val="1E01F1"/>
              </a:buClr>
              <a:buFont typeface="Wingdings" panose="05000000000000000000" pitchFamily="2" charset="2"/>
              <a:buChar char="ü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94CC03-BD6A-4D4E-A3BA-896A9D94432D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E080A-F0A6-49D9-A290-26F32E49BE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705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0" y="316200"/>
            <a:ext cx="10512491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99"/>
            <a:ext cx="9964011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94400" y="1216799"/>
            <a:ext cx="11056251" cy="499191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600"/>
              </a:spcBef>
              <a:defRPr sz="2800"/>
            </a:lvl1pPr>
            <a:lvl2pPr marL="1371600" indent="-457200">
              <a:spcAft>
                <a:spcPts val="1800"/>
              </a:spcAft>
              <a:defRPr sz="2000"/>
            </a:lvl2pPr>
            <a:lvl3pPr marL="1828800" indent="-452755">
              <a:spcBef>
                <a:spcPts val="600"/>
              </a:spcBef>
              <a:spcAft>
                <a:spcPts val="1800"/>
              </a:spcAft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372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F:\工作任务\ppt\ppt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12191999" cy="6857999"/>
          </a:xfrm>
          <a:prstGeom prst="rect">
            <a:avLst/>
          </a:prstGeom>
          <a:noFill/>
        </p:spPr>
      </p:pic>
      <p:sp>
        <p:nvSpPr>
          <p:cNvPr id="30" name="标题 4"/>
          <p:cNvSpPr>
            <a:spLocks noGrp="1"/>
          </p:cNvSpPr>
          <p:nvPr userDrawn="1">
            <p:ph type="title"/>
          </p:nvPr>
        </p:nvSpPr>
        <p:spPr>
          <a:xfrm>
            <a:off x="876327" y="2618592"/>
            <a:ext cx="4294011" cy="88241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algn="r"/>
            <a:r>
              <a:rPr lang="zh-CN" altLang="en-US" dirty="0"/>
              <a:t>目录</a:t>
            </a:r>
            <a:br>
              <a:rPr lang="en-US" altLang="zh-CN" b="0" dirty="0"/>
            </a:br>
            <a:r>
              <a:rPr lang="en-US" altLang="zh-CN" b="0" dirty="0">
                <a:latin typeface="CYuen2HKS-Light" pitchFamily="50" charset="-128"/>
                <a:ea typeface="CYuen2HKS-Light" pitchFamily="50" charset="-128"/>
                <a:cs typeface="Arial Unicode MS" pitchFamily="34" charset="-122"/>
              </a:rPr>
              <a:t>CONTENTS</a:t>
            </a:r>
            <a:endParaRPr lang="en-US" b="0" dirty="0">
              <a:latin typeface="CYuen2HKS-Light" pitchFamily="50" charset="-128"/>
              <a:ea typeface="CYuen2HKS-Light" pitchFamily="50" charset="-128"/>
              <a:cs typeface="Arial Unicode MS" pitchFamily="34" charset="-122"/>
            </a:endParaRPr>
          </a:p>
        </p:txBody>
      </p:sp>
      <p:sp>
        <p:nvSpPr>
          <p:cNvPr id="31" name="内容占位符 2"/>
          <p:cNvSpPr txBox="1">
            <a:spLocks/>
          </p:cNvSpPr>
          <p:nvPr userDrawn="1"/>
        </p:nvSpPr>
        <p:spPr>
          <a:xfrm>
            <a:off x="5841745" y="2045311"/>
            <a:ext cx="5623968" cy="2247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5436758" y="2226728"/>
            <a:ext cx="60959" cy="1778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ECECE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5952927" y="1928277"/>
            <a:ext cx="5856816" cy="2374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81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 White Samp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 userDrawn="1"/>
        </p:nvSpPr>
        <p:spPr>
          <a:xfrm>
            <a:off x="0" y="316200"/>
            <a:ext cx="12192000" cy="761973"/>
          </a:xfrm>
          <a:prstGeom prst="rect">
            <a:avLst/>
          </a:prstGeom>
          <a:gradFill>
            <a:gsLst>
              <a:gs pos="95000">
                <a:schemeClr val="tx1">
                  <a:alpha val="5000"/>
                </a:schemeClr>
              </a:gs>
              <a:gs pos="30000">
                <a:schemeClr val="tx1">
                  <a:alpha val="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/>
          <p:nvPr userDrawn="1"/>
        </p:nvSpPr>
        <p:spPr>
          <a:xfrm>
            <a:off x="0" y="4267201"/>
            <a:ext cx="12192000" cy="1751462"/>
          </a:xfrm>
          <a:prstGeom prst="rect">
            <a:avLst/>
          </a:prstGeom>
          <a:gradFill>
            <a:gsLst>
              <a:gs pos="95000">
                <a:schemeClr val="tx1">
                  <a:alpha val="2000"/>
                </a:schemeClr>
              </a:gs>
              <a:gs pos="30000">
                <a:schemeClr val="tx1"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85000"/>
              </a:lnSpc>
              <a:spcBef>
                <a:spcPct val="15000"/>
              </a:spcBef>
              <a:buClr>
                <a:srgbClr val="747273"/>
              </a:buClr>
              <a:defRPr/>
            </a:pPr>
            <a:endParaRPr lang="zh-CN" altLang="zh-CN" sz="1800">
              <a:solidFill>
                <a:srgbClr val="FFFFFF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01" y="374400"/>
            <a:ext cx="10997852" cy="676800"/>
          </a:xfrm>
          <a:prstGeom prst="rect">
            <a:avLst/>
          </a:prstGeom>
        </p:spPr>
        <p:txBody>
          <a:bodyPr/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4401" y="4283242"/>
            <a:ext cx="11014553" cy="1971508"/>
          </a:xfrm>
          <a:prstGeom prst="rect">
            <a:avLst/>
          </a:prstGeom>
        </p:spPr>
        <p:txBody>
          <a:bodyPr anchor="t" anchorCtr="0"/>
          <a:lstStyle>
            <a:lvl1pPr marL="224155" indent="-224155" algn="l">
              <a:buFont typeface="Arial" panose="020B0604020202020204" pitchFamily="34" charset="0"/>
              <a:buChar char="•"/>
              <a:defRPr sz="2000"/>
            </a:lvl1pPr>
            <a:lvl2pPr marL="802005" indent="-263525">
              <a:buNone/>
              <a:defRPr sz="1600"/>
            </a:lvl2pPr>
            <a:lvl3pPr marL="989330" indent="-187325">
              <a:buFont typeface="Arial" panose="020B0604020202020204" pitchFamily="34" charset="0"/>
              <a:buChar char="•"/>
              <a:defRPr sz="1400"/>
            </a:lvl3pPr>
            <a:lvl4pPr marL="1339850" indent="-174625">
              <a:buFont typeface="Arial" panose="020B0604020202020204" pitchFamily="34" charset="0"/>
              <a:buChar char="•"/>
              <a:defRPr sz="1400"/>
            </a:lvl4pPr>
            <a:lvl5pPr marL="1703705" indent="-174625">
              <a:buFont typeface="Arial" panose="020B0604020202020204" pitchFamily="34" charset="0"/>
              <a:buChar char="•"/>
              <a:defRPr sz="14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96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2EB2F-2E99-496E-9161-18C1518904B0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86-AC13-42BF-B168-DCB24DC55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72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1117600" y="6356351"/>
            <a:ext cx="36576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5384800" y="6356351"/>
            <a:ext cx="54864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5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34434" y="1124745"/>
            <a:ext cx="11523133" cy="532844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  <a:lvl2pPr marL="998538" indent="-368300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2pPr>
            <a:lvl3pPr marL="1371600" indent="-193675" algn="l" defTabSz="1057275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670D1"/>
              </a:buClr>
              <a:buFont typeface="Wingdings 2" pitchFamily="18" charset="2"/>
              <a:buChar char="¡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第一级</a:t>
            </a:r>
          </a:p>
          <a:p>
            <a:pPr lvl="2"/>
            <a:r>
              <a:rPr lang="zh-CN" altLang="en-US" dirty="0"/>
              <a:t>第二级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325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9113440" y="6649467"/>
            <a:ext cx="2743200" cy="168994"/>
          </a:xfrm>
        </p:spPr>
        <p:txBody>
          <a:bodyPr/>
          <a:lstStyle/>
          <a:p>
            <a:fld id="{76A813E9-E535-408F-838A-7B816834314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334433" y="188641"/>
            <a:ext cx="10515600" cy="54359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35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工作任务\ppt\ppt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12192001" cy="6858001"/>
          </a:xfrm>
          <a:prstGeom prst="rect">
            <a:avLst/>
          </a:prstGeom>
          <a:noFill/>
        </p:spPr>
      </p:pic>
      <p:sp>
        <p:nvSpPr>
          <p:cNvPr id="6" name="矩形 5"/>
          <p:cNvSpPr/>
          <p:nvPr userDrawn="1"/>
        </p:nvSpPr>
        <p:spPr>
          <a:xfrm>
            <a:off x="1975556" y="2928029"/>
            <a:ext cx="82521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软件开发环境国家重点实验室</a:t>
            </a: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兰亭特黑_SC" pitchFamily="50" charset="-122"/>
                <a:ea typeface="方正兰亭特黑_SC" pitchFamily="50" charset="-122"/>
              </a:rPr>
              <a:t>   感谢各位专家！</a:t>
            </a:r>
          </a:p>
        </p:txBody>
      </p:sp>
    </p:spTree>
    <p:extLst>
      <p:ext uri="{BB962C8B-B14F-4D97-AF65-F5344CB8AC3E}">
        <p14:creationId xmlns:p14="http://schemas.microsoft.com/office/powerpoint/2010/main" val="13073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节标题"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EFE9F76-9490-4626-8FAF-D83CAE3BD8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2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9" b="30030"/>
          <a:stretch/>
        </p:blipFill>
        <p:spPr>
          <a:xfrm flipH="1">
            <a:off x="2753629" y="2440019"/>
            <a:ext cx="9438371" cy="203552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9484703" y="2442781"/>
            <a:ext cx="867156" cy="560661"/>
            <a:chOff x="5796137" y="12758"/>
            <a:chExt cx="1039316" cy="895962"/>
          </a:xfrm>
        </p:grpSpPr>
        <p:sp>
          <p:nvSpPr>
            <p:cNvPr id="10" name="六边形 9"/>
            <p:cNvSpPr/>
            <p:nvPr/>
          </p:nvSpPr>
          <p:spPr>
            <a:xfrm>
              <a:off x="5796137" y="12758"/>
              <a:ext cx="1039316" cy="89596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30327" r="73873" b="51701"/>
            <a:stretch/>
          </p:blipFill>
          <p:spPr>
            <a:xfrm flipH="1">
              <a:off x="5810356" y="62105"/>
              <a:ext cx="926159" cy="797268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10379142" y="2627830"/>
            <a:ext cx="899337" cy="482971"/>
            <a:chOff x="7129119" y="522815"/>
            <a:chExt cx="1077887" cy="771810"/>
          </a:xfrm>
        </p:grpSpPr>
        <p:sp>
          <p:nvSpPr>
            <p:cNvPr id="13" name="六边形 12"/>
            <p:cNvSpPr/>
            <p:nvPr/>
          </p:nvSpPr>
          <p:spPr>
            <a:xfrm>
              <a:off x="7220413" y="522815"/>
              <a:ext cx="895300" cy="771810"/>
            </a:xfrm>
            <a:prstGeom prst="hexagon">
              <a:avLst/>
            </a:prstGeom>
            <a:solidFill>
              <a:srgbClr val="0686F3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7" t="35577" r="20601" b="51701"/>
            <a:stretch/>
          </p:blipFill>
          <p:spPr>
            <a:xfrm flipH="1">
              <a:off x="7129119" y="593808"/>
              <a:ext cx="1077887" cy="629824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 userDrawn="1"/>
        </p:nvGrpSpPr>
        <p:grpSpPr>
          <a:xfrm>
            <a:off x="10000203" y="3051934"/>
            <a:ext cx="563581" cy="367485"/>
            <a:chOff x="7791677" y="2132856"/>
            <a:chExt cx="675472" cy="587258"/>
          </a:xfrm>
        </p:grpSpPr>
        <p:sp>
          <p:nvSpPr>
            <p:cNvPr id="16" name="六边形 15"/>
            <p:cNvSpPr/>
            <p:nvPr/>
          </p:nvSpPr>
          <p:spPr>
            <a:xfrm>
              <a:off x="7791677" y="2132856"/>
              <a:ext cx="648072" cy="558683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27" t="34527" r="46573" b="51701"/>
            <a:stretch/>
          </p:blipFill>
          <p:spPr>
            <a:xfrm rot="20626054">
              <a:off x="7807241" y="2179137"/>
              <a:ext cx="659908" cy="540977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10540923" y="3670630"/>
            <a:ext cx="609424" cy="394024"/>
            <a:chOff x="7476591" y="5207462"/>
            <a:chExt cx="730415" cy="629668"/>
          </a:xfrm>
        </p:grpSpPr>
        <p:sp>
          <p:nvSpPr>
            <p:cNvPr id="19" name="六边形 18"/>
            <p:cNvSpPr/>
            <p:nvPr/>
          </p:nvSpPr>
          <p:spPr>
            <a:xfrm>
              <a:off x="7476591" y="5207462"/>
              <a:ext cx="730415" cy="629668"/>
            </a:xfrm>
            <a:prstGeom prst="hexagon">
              <a:avLst/>
            </a:prstGeom>
            <a:solidFill>
              <a:srgbClr val="057AEE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7" t="7227" r="74923" b="79123"/>
            <a:stretch/>
          </p:blipFill>
          <p:spPr>
            <a:xfrm>
              <a:off x="7585409" y="5314424"/>
              <a:ext cx="543663" cy="4157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 userDrawn="1"/>
        </p:nvGrpSpPr>
        <p:grpSpPr>
          <a:xfrm>
            <a:off x="9849693" y="3940748"/>
            <a:ext cx="764019" cy="493977"/>
            <a:chOff x="1259632" y="1586533"/>
            <a:chExt cx="915702" cy="789398"/>
          </a:xfrm>
        </p:grpSpPr>
        <p:sp>
          <p:nvSpPr>
            <p:cNvPr id="22" name="六边形 21"/>
            <p:cNvSpPr/>
            <p:nvPr/>
          </p:nvSpPr>
          <p:spPr>
            <a:xfrm>
              <a:off x="1259632" y="1586533"/>
              <a:ext cx="915702" cy="789398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99" t="6300" r="50683" b="79000"/>
            <a:stretch/>
          </p:blipFill>
          <p:spPr>
            <a:xfrm>
              <a:off x="1289974" y="1688949"/>
              <a:ext cx="792088" cy="58456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/>
        </p:nvGrpSpPr>
        <p:grpSpPr>
          <a:xfrm>
            <a:off x="10715013" y="4099736"/>
            <a:ext cx="549140" cy="363414"/>
            <a:chOff x="3489722" y="2102874"/>
            <a:chExt cx="774732" cy="683610"/>
          </a:xfrm>
        </p:grpSpPr>
        <p:sp>
          <p:nvSpPr>
            <p:cNvPr id="25" name="六边形 24"/>
            <p:cNvSpPr/>
            <p:nvPr/>
          </p:nvSpPr>
          <p:spPr>
            <a:xfrm>
              <a:off x="3489722" y="2118612"/>
              <a:ext cx="774732" cy="667872"/>
            </a:xfrm>
            <a:prstGeom prst="hexagon">
              <a:avLst/>
            </a:prstGeom>
            <a:solidFill>
              <a:srgbClr val="036AEA"/>
            </a:solidFill>
            <a:ln w="28575">
              <a:solidFill>
                <a:schemeClr val="bg1">
                  <a:alpha val="6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7" t="5127" r="28723" b="77023"/>
            <a:stretch/>
          </p:blipFill>
          <p:spPr>
            <a:xfrm>
              <a:off x="3555852" y="2102874"/>
              <a:ext cx="619026" cy="65771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矩形 27"/>
          <p:cNvSpPr/>
          <p:nvPr userDrawn="1"/>
        </p:nvSpPr>
        <p:spPr>
          <a:xfrm>
            <a:off x="0" y="2413032"/>
            <a:ext cx="12192000" cy="2096089"/>
          </a:xfrm>
          <a:prstGeom prst="rect">
            <a:avLst/>
          </a:prstGeom>
          <a:gradFill>
            <a:gsLst>
              <a:gs pos="0">
                <a:srgbClr val="002060"/>
              </a:gs>
              <a:gs pos="78000">
                <a:srgbClr val="00206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4739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3DA334E-D74E-442F-9CF4-DE50F7C74229}"/>
              </a:ext>
            </a:extLst>
          </p:cNvPr>
          <p:cNvSpPr/>
          <p:nvPr userDrawn="1"/>
        </p:nvSpPr>
        <p:spPr bwMode="auto">
          <a:xfrm rot="10800000">
            <a:off x="1" y="1"/>
            <a:ext cx="12192001" cy="8588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20000"/>
                </a:schemeClr>
              </a:gs>
              <a:gs pos="100000">
                <a:srgbClr val="92DDFF">
                  <a:alpha val="40000"/>
                  <a:lumMod val="10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2600" y="6442077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fld id="{6FBE82C1-38A8-4CB2-AAE6-E2B79AB05E1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13568CB-D645-4C78-8F90-8F3AC58ED28A}"/>
              </a:ext>
            </a:extLst>
          </p:cNvPr>
          <p:cNvCxnSpPr/>
          <p:nvPr userDrawn="1"/>
        </p:nvCxnSpPr>
        <p:spPr>
          <a:xfrm>
            <a:off x="0" y="867569"/>
            <a:ext cx="12192763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CEBE43F-6139-497D-BB7B-8C77D717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84" y="308406"/>
            <a:ext cx="10515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>
              <a:lnSpc>
                <a:spcPct val="100000"/>
              </a:lnSpc>
              <a:defRPr lang="en-US" sz="2800" b="1" dirty="0">
                <a:ln/>
                <a:solidFill>
                  <a:srgbClr val="105AA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457200" eaLnBrk="0" fontAlgn="base" hangingPunct="0">
              <a:spcAft>
                <a:spcPct val="0"/>
              </a:spcAft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2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\\Server\e\电子四所\电子标准院基本情况介绍ppt\素材\章隔页-3.jpg章隔页-3"/>
          <p:cNvPicPr>
            <a:picLocks noChangeAspect="1"/>
          </p:cNvPicPr>
          <p:nvPr userDrawn="1"/>
        </p:nvPicPr>
        <p:blipFill>
          <a:blip r:embed="rId2" cstate="print"/>
          <a:srcRect l="41208" t="57049" b="32204"/>
          <a:stretch>
            <a:fillRect/>
          </a:stretch>
        </p:blipFill>
        <p:spPr>
          <a:xfrm>
            <a:off x="5024120" y="6229352"/>
            <a:ext cx="7167880" cy="617855"/>
          </a:xfrm>
          <a:prstGeom prst="rect">
            <a:avLst/>
          </a:prstGeom>
        </p:spPr>
      </p:pic>
      <p:pic>
        <p:nvPicPr>
          <p:cNvPr id="16" name="图片 15" descr="\\Server\e\电子四所\电子标准院基本情况介绍ppt\客户发\中英文全程组合全色.png中英文全程组合全色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8008620" y="6406517"/>
            <a:ext cx="3786293" cy="340995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11952397" y="6232525"/>
            <a:ext cx="239607" cy="614680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" name="矩形 14"/>
          <p:cNvSpPr/>
          <p:nvPr userDrawn="1"/>
        </p:nvSpPr>
        <p:spPr>
          <a:xfrm>
            <a:off x="-84667" y="-96520"/>
            <a:ext cx="320040" cy="1906271"/>
          </a:xfrm>
          <a:prstGeom prst="rect">
            <a:avLst/>
          </a:prstGeom>
          <a:solidFill>
            <a:srgbClr val="009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3691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/>
        </p:blipFill>
        <p:spPr>
          <a:xfrm>
            <a:off x="0" y="6597352"/>
            <a:ext cx="12192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/>
        </p:blipFill>
        <p:spPr>
          <a:xfrm>
            <a:off x="0" y="0"/>
            <a:ext cx="12192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93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7249"/>
          <a:stretch>
            <a:fillRect/>
          </a:stretch>
        </p:blipFill>
        <p:spPr>
          <a:xfrm>
            <a:off x="0" y="6597352"/>
            <a:ext cx="12192000" cy="26064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6246"/>
          <a:stretch>
            <a:fillRect/>
          </a:stretch>
        </p:blipFill>
        <p:spPr>
          <a:xfrm>
            <a:off x="0" y="0"/>
            <a:ext cx="12192000" cy="908720"/>
          </a:xfrm>
          <a:prstGeom prst="rect">
            <a:avLst/>
          </a:prstGeom>
        </p:spPr>
      </p:pic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13440" y="6649467"/>
            <a:ext cx="2743200" cy="168994"/>
          </a:xfrm>
          <a:prstGeom prst="rect">
            <a:avLst/>
          </a:prstGeom>
        </p:spPr>
        <p:txBody>
          <a:bodyPr anchor="ctr" anchorCtr="0"/>
          <a:lstStyle>
            <a:lvl1pPr algn="r"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>
              <a:defRPr/>
            </a:pPr>
            <a:fld id="{88A51967-2D8B-40D3-B5B9-9AAB73B256E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29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/>
        </p:nvSpPr>
        <p:spPr>
          <a:xfrm>
            <a:off x="1919288" y="2420888"/>
            <a:ext cx="8353425" cy="3024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400" spc="1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ctr">
              <a:lnSpc>
                <a:spcPct val="125000"/>
              </a:lnSpc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近期工作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18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李海南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en-US" altLang="zh-CN" sz="1800" spc="30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2021.04.21</a:t>
            </a:r>
            <a:endParaRPr lang="en-US" altLang="zh-CN" sz="1800" spc="300" dirty="0">
              <a:ln w="3175"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北京航空航天大学计算机学院</a:t>
            </a:r>
          </a:p>
          <a:p>
            <a:pPr lvl="0" algn="ctr">
              <a:lnSpc>
                <a:spcPct val="125000"/>
              </a:lnSpc>
              <a:defRPr/>
            </a:pPr>
            <a:r>
              <a:rPr lang="zh-CN" altLang="en-US" sz="2000" spc="300" dirty="0">
                <a:ln w="3175"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软件开发环境国家重点实验室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F0F0F0"/>
                </a:solidFill>
                <a:effectLst/>
                <a:latin typeface="-apple-system"/>
              </a:rPr>
              <a:t>Adapting Object Detectors via Selective Cross-Domain Alignment</a:t>
            </a:r>
            <a:r>
              <a:rPr lang="en-US" altLang="zh-CN" dirty="0">
                <a:solidFill>
                  <a:srgbClr val="F0F0F0"/>
                </a:solidFill>
                <a:latin typeface="-apple-system"/>
              </a:rPr>
              <a:t>(CVPR 2019)</a:t>
            </a:r>
            <a:endParaRPr lang="en-US" altLang="zh-CN" b="1" i="0" dirty="0">
              <a:solidFill>
                <a:srgbClr val="F0F0F0"/>
              </a:solidFill>
              <a:effectLst/>
              <a:latin typeface="-apple-system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sz="2000" dirty="0"/>
              <a:t>思想：对齐目标物体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对</a:t>
            </a:r>
            <a:r>
              <a:rPr lang="en-US" altLang="zh-CN" sz="2000" dirty="0"/>
              <a:t>RPN</a:t>
            </a:r>
            <a:r>
              <a:rPr lang="zh-CN" altLang="en-US" sz="2000" dirty="0"/>
              <a:t>输出的</a:t>
            </a:r>
            <a:r>
              <a:rPr lang="en-US" altLang="zh-CN" sz="2000" dirty="0"/>
              <a:t>proposal</a:t>
            </a:r>
            <a:r>
              <a:rPr lang="zh-CN" altLang="en-US" sz="2000" dirty="0"/>
              <a:t>进行聚类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对聚类结果重新分配权重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通过生成器生成</a:t>
            </a:r>
            <a:r>
              <a:rPr lang="en-US" altLang="zh-CN" sz="2000" dirty="0"/>
              <a:t>patch</a:t>
            </a:r>
            <a:r>
              <a:rPr lang="zh-CN" altLang="en-US" sz="2000" dirty="0"/>
              <a:t>，判别器判别真假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C94D64B-5941-4D24-93C2-DBF99913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30" y="2971241"/>
            <a:ext cx="7995406" cy="35472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8A44C6-DC40-4C9E-9376-688F95F84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28" y="928491"/>
            <a:ext cx="7025972" cy="19117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44FE73-57AF-463F-BBB1-27E4E091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2" y="3638457"/>
            <a:ext cx="7260384" cy="231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5F32C-2245-4C85-8C4D-D38781E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i="0" dirty="0">
                <a:solidFill>
                  <a:srgbClr val="F0F0F0"/>
                </a:solidFill>
                <a:effectLst/>
                <a:latin typeface="-apple-system"/>
              </a:rPr>
              <a:t>Cross-domain Detection via Graph-induced Prototype Alignment</a:t>
            </a:r>
            <a:r>
              <a:rPr lang="en-US" altLang="zh-CN" dirty="0">
                <a:solidFill>
                  <a:srgbClr val="F0F0F0"/>
                </a:solidFill>
                <a:latin typeface="-apple-system"/>
              </a:rPr>
              <a:t>(CVPR 2020)</a:t>
            </a:r>
            <a:endParaRPr lang="en-US" altLang="zh-CN" b="1" i="0" dirty="0">
              <a:solidFill>
                <a:srgbClr val="F0F0F0"/>
              </a:solidFill>
              <a:effectLst/>
              <a:latin typeface="-apple-system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43548-43DE-452A-920E-FA89CE5E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CN" altLang="en-US" sz="2000" dirty="0"/>
              <a:t>思想：对齐目标物体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对</a:t>
            </a:r>
            <a:r>
              <a:rPr lang="en-US" altLang="zh-CN" sz="2000" dirty="0"/>
              <a:t>RPN</a:t>
            </a:r>
            <a:r>
              <a:rPr lang="zh-CN" altLang="en-US" sz="2000" dirty="0"/>
              <a:t>输出的</a:t>
            </a:r>
            <a:r>
              <a:rPr lang="en-US" altLang="zh-CN" sz="2000" dirty="0"/>
              <a:t>proposal</a:t>
            </a:r>
            <a:r>
              <a:rPr lang="zh-CN" altLang="en-US" sz="2000" dirty="0"/>
              <a:t>进行</a:t>
            </a:r>
            <a:r>
              <a:rPr lang="en-US" altLang="zh-CN" sz="2000" dirty="0"/>
              <a:t>GCN</a:t>
            </a:r>
            <a:r>
              <a:rPr lang="zh-CN" altLang="en-US" sz="2000" dirty="0"/>
              <a:t>聚合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将多模态信息合并到原型中（实例</a:t>
            </a:r>
            <a:r>
              <a:rPr lang="en-US" altLang="zh-CN" sz="2000" dirty="0"/>
              <a:t>-&gt;</a:t>
            </a:r>
            <a:r>
              <a:rPr lang="zh-CN" altLang="en-US" sz="2000" dirty="0"/>
              <a:t>类的原型）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缩小不同域同一类别的距离</a:t>
            </a:r>
            <a:endParaRPr lang="en-US" altLang="zh-CN" sz="2000" dirty="0"/>
          </a:p>
          <a:p>
            <a:pPr marL="0" indent="0" algn="just">
              <a:buNone/>
            </a:pPr>
            <a:r>
              <a:rPr lang="en-US" altLang="zh-CN" sz="2000" dirty="0"/>
              <a:t>4.</a:t>
            </a:r>
            <a:r>
              <a:rPr lang="zh-CN" altLang="en-US" sz="2000" dirty="0"/>
              <a:t>样本少的类权重更高，解决类不平衡问题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3DACDF-0A06-4316-9888-EA34F2CD9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8A51967-2D8B-40D3-B5B9-9AAB73B256E5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7C1A4A-D393-4BAB-B095-DFFF7BA29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28" y="2974368"/>
            <a:ext cx="7517144" cy="35769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3615AE-5F30-4394-92CF-31BE0C56F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46" y="1132208"/>
            <a:ext cx="5613568" cy="17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5766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63500" sx="102000" sy="102000" algn="ctr" rotWithShape="0">
            <a:srgbClr val="ECECEC">
              <a:alpha val="40000"/>
            </a:srgbClr>
          </a:outerShdw>
        </a:effectLst>
      </a:spPr>
      <a:bodyPr vert="horz" rtlCol="0" anchor="ctr"/>
      <a:lstStyle>
        <a:defPPr algn="ctr" eaLnBrk="1" fontAlgn="auto" hangingPunct="1">
          <a:spcBef>
            <a:spcPts val="0"/>
          </a:spcBef>
          <a:spcAft>
            <a:spcPts val="0"/>
          </a:spcAft>
          <a:defRPr dirty="0" smtClean="0">
            <a:solidFill>
              <a:schemeClr val="accent5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rtlCol="0">
        <a:spAutoFit/>
      </a:bodyPr>
      <a:lstStyle>
        <a:defPPr>
          <a:defRPr kumimoji="1" dirty="0" smtClean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122</Words>
  <Application>Microsoft Office PowerPoint</Application>
  <PresentationFormat>宽屏</PresentationFormat>
  <Paragraphs>20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-apple-system</vt:lpstr>
      <vt:lpstr>CYuen2HKS-Light</vt:lpstr>
      <vt:lpstr>等线</vt:lpstr>
      <vt:lpstr>方正兰亭特黑_SC</vt:lpstr>
      <vt:lpstr>黑体</vt:lpstr>
      <vt:lpstr>宋体</vt:lpstr>
      <vt:lpstr>微软雅黑</vt:lpstr>
      <vt:lpstr>Arial</vt:lpstr>
      <vt:lpstr>Franklin Gothic Book</vt:lpstr>
      <vt:lpstr>Franklin Gothic Medium</vt:lpstr>
      <vt:lpstr>Wingdings</vt:lpstr>
      <vt:lpstr>Wingdings 2</vt:lpstr>
      <vt:lpstr>1_自定义设计方案</vt:lpstr>
      <vt:lpstr>2_自定义设计方案</vt:lpstr>
      <vt:lpstr>PowerPoint 演示文稿</vt:lpstr>
      <vt:lpstr>Adapting Object Detectors via Selective Cross-Domain Alignment(CVPR 2019)</vt:lpstr>
      <vt:lpstr>Cross-domain Detection via Graph-induced Prototype Alignment(CVPR 2020)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自监督</dc:title>
  <dc:creator>李 海南</dc:creator>
  <cp:lastModifiedBy>李 海南</cp:lastModifiedBy>
  <cp:revision>40</cp:revision>
  <dcterms:created xsi:type="dcterms:W3CDTF">2021-03-07T02:13:47Z</dcterms:created>
  <dcterms:modified xsi:type="dcterms:W3CDTF">2021-04-21T04:16:37Z</dcterms:modified>
</cp:coreProperties>
</file>